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64" r:id="rId2"/>
    <p:sldId id="263" r:id="rId3"/>
    <p:sldId id="256" r:id="rId4"/>
    <p:sldId id="257" r:id="rId5"/>
    <p:sldId id="258" r:id="rId6"/>
    <p:sldId id="265" r:id="rId7"/>
    <p:sldId id="259" r:id="rId8"/>
    <p:sldId id="262" r:id="rId9"/>
    <p:sldId id="266" r:id="rId10"/>
    <p:sldId id="268" r:id="rId11"/>
    <p:sldId id="269" r:id="rId12"/>
    <p:sldId id="270" r:id="rId13"/>
    <p:sldId id="271" r:id="rId14"/>
    <p:sldId id="261" r:id="rId15"/>
    <p:sldId id="260" r:id="rId16"/>
    <p:sldId id="272" r:id="rId17"/>
    <p:sldId id="273" r:id="rId18"/>
    <p:sldId id="274" r:id="rId19"/>
    <p:sldId id="275" r:id="rId20"/>
    <p:sldId id="267" r:id="rId2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C7109B9A-84B7-4B97-A2FB-50FB724EE922}" type="datetimeFigureOut">
              <a:rPr lang="fa-IR" smtClean="0"/>
              <a:pPr/>
              <a:t>1435/07/27</a:t>
            </a:fld>
            <a:endParaRPr lang="fa-IR"/>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CF1DBB75-569A-4818-A742-CE4837CF2134}" type="slidenum">
              <a:rPr lang="fa-IR" smtClean="0"/>
              <a:pPr/>
              <a:t>‹#›</a:t>
            </a:fld>
            <a:endParaRPr lang="fa-IR"/>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fa-IR"/>
          </a:p>
        </p:txBody>
      </p:sp>
    </p:spTree>
  </p:cSld>
  <p:clrMapOvr>
    <a:masterClrMapping/>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CF1DBB75-569A-4818-A742-CE4837CF2134}" type="slidenum">
              <a:rPr lang="fa-IR" smtClean="0"/>
              <a:pPr/>
              <a:t>‹#›</a:t>
            </a:fld>
            <a:endParaRPr lang="fa-IR"/>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CF1DBB75-569A-4818-A742-CE4837CF2134}" type="slidenum">
              <a:rPr lang="fa-IR" smtClean="0"/>
              <a:pPr/>
              <a:t>‹#›</a:t>
            </a:fld>
            <a:endParaRPr lang="fa-IR"/>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CF1DBB75-569A-4818-A742-CE4837CF2134}" type="slidenum">
              <a:rPr lang="fa-IR" smtClean="0"/>
              <a:pPr/>
              <a:t>‹#›</a:t>
            </a:fld>
            <a:endParaRPr lang="fa-IR"/>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C7109B9A-84B7-4B97-A2FB-50FB724EE922}" type="datetimeFigureOut">
              <a:rPr lang="fa-IR" smtClean="0"/>
              <a:pPr/>
              <a:t>1435/07/27</a:t>
            </a:fld>
            <a:endParaRPr lang="fa-IR"/>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CF1DBB75-569A-4818-A742-CE4837CF2134}" type="slidenum">
              <a:rPr lang="fa-IR" smtClean="0"/>
              <a:pPr/>
              <a:t>‹#›</a:t>
            </a:fld>
            <a:endParaRPr lang="fa-IR"/>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fa-IR"/>
          </a:p>
        </p:txBody>
      </p:sp>
    </p:spTree>
  </p:cSld>
  <p:clrMapOvr>
    <a:overrideClrMapping bg1="dk1" tx1="lt1" bg2="dk2" tx2="lt2" accent1="accent1" accent2="accent2" accent3="accent3" accent4="accent4" accent5="accent5" accent6="accent6" hlink="hlink" folHlink="folHlink"/>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a:xfrm>
            <a:off x="8641080" y="6514568"/>
            <a:ext cx="464288" cy="274320"/>
          </a:xfrm>
        </p:spPr>
        <p:txBody>
          <a:bodyPr/>
          <a:lstStyle>
            <a:extLst/>
          </a:lstStyle>
          <a:p>
            <a:fld id="{CF1DBB75-569A-4818-A742-CE4837CF2134}" type="slidenum">
              <a:rPr lang="fa-IR" smtClean="0"/>
              <a:pPr/>
              <a:t>‹#›</a:t>
            </a:fld>
            <a:endParaRPr lang="fa-IR"/>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a:xfrm>
            <a:off x="8641080" y="6514568"/>
            <a:ext cx="464288" cy="274320"/>
          </a:xfrm>
        </p:spPr>
        <p:txBody>
          <a:bodyPr/>
          <a:lstStyle>
            <a:extLst/>
          </a:lstStyle>
          <a:p>
            <a:fld id="{CF1DBB75-569A-4818-A742-CE4837CF2134}" type="slidenum">
              <a:rPr lang="fa-IR" smtClean="0"/>
              <a:pPr/>
              <a:t>‹#›</a:t>
            </a:fld>
            <a:endParaRPr lang="fa-IR"/>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CF1DBB75-569A-4818-A742-CE4837CF2134}" type="slidenum">
              <a:rPr lang="fa-IR" smtClean="0"/>
              <a:pPr/>
              <a:t>‹#›</a:t>
            </a:fld>
            <a:endParaRPr lang="fa-IR"/>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7109B9A-84B7-4B97-A2FB-50FB724EE922}" type="datetimeFigureOut">
              <a:rPr lang="fa-IR" smtClean="0"/>
              <a:pPr/>
              <a:t>1435/07/27</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CF1DBB75-569A-4818-A742-CE4837CF2134}" type="slidenum">
              <a:rPr lang="fa-IR" smtClean="0"/>
              <a:pPr/>
              <a:t>‹#›</a:t>
            </a:fld>
            <a:endParaRPr lang="fa-IR"/>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C7109B9A-84B7-4B97-A2FB-50FB724EE922}" type="datetimeFigureOut">
              <a:rPr lang="fa-IR" smtClean="0"/>
              <a:pPr/>
              <a:t>1435/07/27</a:t>
            </a:fld>
            <a:endParaRPr lang="fa-IR"/>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CF1DBB75-569A-4818-A742-CE4837CF2134}" type="slidenum">
              <a:rPr lang="fa-IR" smtClean="0"/>
              <a:pPr/>
              <a:t>‹#›</a:t>
            </a:fld>
            <a:endParaRPr lang="fa-IR"/>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fa-IR"/>
          </a:p>
        </p:txBody>
      </p:sp>
    </p:spTree>
  </p:cSld>
  <p:clrMapOvr>
    <a:overrideClrMapping bg1="dk1" tx1="lt1" bg2="dk2" tx2="lt2" accent1="accent1" accent2="accent2" accent3="accent3" accent4="accent4" accent5="accent5" accent6="accent6" hlink="hlink" folHlink="folHlink"/>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C7109B9A-84B7-4B97-A2FB-50FB724EE922}" type="datetimeFigureOut">
              <a:rPr lang="fa-IR" smtClean="0"/>
              <a:pPr/>
              <a:t>1435/07/27</a:t>
            </a:fld>
            <a:endParaRPr lang="fa-IR"/>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CF1DBB75-569A-4818-A742-CE4837CF2134}" type="slidenum">
              <a:rPr lang="fa-IR" smtClean="0"/>
              <a:pPr/>
              <a:t>‹#›</a:t>
            </a:fld>
            <a:endParaRPr lang="fa-IR"/>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fa-IR"/>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fa-IR"/>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C7109B9A-84B7-4B97-A2FB-50FB724EE922}" type="datetimeFigureOut">
              <a:rPr lang="fa-IR" smtClean="0"/>
              <a:pPr/>
              <a:t>1435/07/27</a:t>
            </a:fld>
            <a:endParaRPr lang="fa-IR"/>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CF1DBB75-569A-4818-A742-CE4837CF2134}" type="slidenum">
              <a:rPr lang="fa-IR" smtClean="0"/>
              <a:pPr/>
              <a:t>‹#›</a:t>
            </a:fld>
            <a:endParaRPr lang="fa-IR"/>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pull dir="d"/>
  </p:transition>
  <p:txStyles>
    <p:titleStyle>
      <a:lvl1pPr marL="54864" algn="r" rtl="1"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r" rtl="1"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r" rtl="1"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r" rtl="1"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r" rtl="1"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r" rtl="1"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r" rtl="1"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z="6600" dirty="0" smtClean="0"/>
              <a:t>بسم الله الرحمن الرحیم</a:t>
            </a:r>
            <a:endParaRPr lang="fa-IR" sz="6600" dirty="0"/>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maniTwinGirlsm.jpg"/>
          <p:cNvPicPr>
            <a:picLocks noGrp="1" noChangeAspect="1"/>
          </p:cNvPicPr>
          <p:nvPr>
            <p:ph idx="1"/>
          </p:nvPr>
        </p:nvPicPr>
        <p:blipFill>
          <a:blip r:embed="rId2" cstate="print"/>
          <a:stretch>
            <a:fillRect/>
          </a:stretch>
        </p:blipFill>
        <p:spPr>
          <a:xfrm>
            <a:off x="642910" y="2143116"/>
            <a:ext cx="3286528" cy="3985789"/>
          </a:xfrm>
        </p:spPr>
      </p:pic>
      <p:pic>
        <p:nvPicPr>
          <p:cNvPr id="5" name="Picture 4" descr="imagesCAZNYVNJ.jpg"/>
          <p:cNvPicPr>
            <a:picLocks noChangeAspect="1"/>
          </p:cNvPicPr>
          <p:nvPr/>
        </p:nvPicPr>
        <p:blipFill>
          <a:blip r:embed="rId3" cstate="print"/>
          <a:stretch>
            <a:fillRect/>
          </a:stretch>
        </p:blipFill>
        <p:spPr>
          <a:xfrm>
            <a:off x="4000496" y="1500174"/>
            <a:ext cx="4722684" cy="3681463"/>
          </a:xfrm>
          <a:prstGeom prst="rect">
            <a:avLst/>
          </a:prstGeom>
        </p:spPr>
      </p:pic>
    </p:spTree>
  </p:cSld>
  <p:clrMapOvr>
    <a:masterClrMapping/>
  </p:clrMapOvr>
  <p:transition>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imagesCALF4SFV.jpg"/>
          <p:cNvPicPr>
            <a:picLocks noGrp="1" noChangeAspect="1"/>
          </p:cNvPicPr>
          <p:nvPr>
            <p:ph idx="1"/>
          </p:nvPr>
        </p:nvPicPr>
        <p:blipFill>
          <a:blip r:embed="rId2" cstate="print"/>
          <a:stretch>
            <a:fillRect/>
          </a:stretch>
        </p:blipFill>
        <p:spPr>
          <a:xfrm>
            <a:off x="1071538" y="408757"/>
            <a:ext cx="4567262" cy="4567262"/>
          </a:xfrm>
        </p:spPr>
      </p:pic>
    </p:spTree>
  </p:cSld>
  <p:clrMapOvr>
    <a:masterClrMapping/>
  </p:clrMapOvr>
  <p:transition>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آزمایشات ژاپنی ها روی زندانیان</a:t>
            </a:r>
            <a:endParaRPr lang="en-US" dirty="0"/>
          </a:p>
        </p:txBody>
      </p:sp>
      <p:pic>
        <p:nvPicPr>
          <p:cNvPr id="4" name="Content Placeholder 3" descr="hhe681.jpg"/>
          <p:cNvPicPr>
            <a:picLocks noGrp="1" noChangeAspect="1"/>
          </p:cNvPicPr>
          <p:nvPr>
            <p:ph idx="1"/>
          </p:nvPr>
        </p:nvPicPr>
        <p:blipFill>
          <a:blip r:embed="rId2" cstate="print"/>
          <a:stretch>
            <a:fillRect/>
          </a:stretch>
        </p:blipFill>
        <p:spPr>
          <a:xfrm>
            <a:off x="1000100" y="2000239"/>
            <a:ext cx="7072361" cy="4105697"/>
          </a:xfrm>
        </p:spPr>
      </p:pic>
    </p:spTree>
  </p:cSld>
  <p:clrMapOvr>
    <a:masterClrMapping/>
  </p:clrMapOvr>
  <p:transition>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آزمایشات روس ها درمورد سموم</a:t>
            </a:r>
            <a:endParaRPr lang="en-US" dirty="0"/>
          </a:p>
        </p:txBody>
      </p:sp>
      <p:pic>
        <p:nvPicPr>
          <p:cNvPr id="6" name="Content Placeholder 5" descr="hhe680.jpg"/>
          <p:cNvPicPr>
            <a:picLocks noGrp="1" noChangeAspect="1"/>
          </p:cNvPicPr>
          <p:nvPr>
            <p:ph idx="1"/>
          </p:nvPr>
        </p:nvPicPr>
        <p:blipFill>
          <a:blip r:embed="rId2" cstate="print"/>
          <a:stretch>
            <a:fillRect/>
          </a:stretch>
        </p:blipFill>
        <p:spPr>
          <a:xfrm>
            <a:off x="1142976" y="1857364"/>
            <a:ext cx="6786610" cy="4429156"/>
          </a:xfrm>
        </p:spPr>
      </p:pic>
    </p:spTree>
  </p:cSld>
  <p:clrMapOvr>
    <a:masterClrMapping/>
  </p:clrMapOvr>
  <p:transition>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8000" dirty="0" smtClean="0"/>
              <a:t>معاهدات بین المللی</a:t>
            </a:r>
            <a:endParaRPr lang="fa-IR" sz="8000" dirty="0"/>
          </a:p>
        </p:txBody>
      </p:sp>
      <p:sp>
        <p:nvSpPr>
          <p:cNvPr id="3" name="Content Placeholder 2"/>
          <p:cNvSpPr>
            <a:spLocks noGrp="1"/>
          </p:cNvSpPr>
          <p:nvPr>
            <p:ph idx="1"/>
          </p:nvPr>
        </p:nvSpPr>
        <p:spPr/>
        <p:txBody>
          <a:bodyPr>
            <a:normAutofit/>
          </a:bodyPr>
          <a:lstStyle/>
          <a:p>
            <a:r>
              <a:rPr lang="fa-IR" sz="6000" dirty="0" smtClean="0"/>
              <a:t>نورنبرگ(1946)</a:t>
            </a:r>
          </a:p>
          <a:p>
            <a:r>
              <a:rPr lang="fa-IR" sz="6000" dirty="0" smtClean="0"/>
              <a:t>هلسینکی 1(1975 )</a:t>
            </a:r>
          </a:p>
          <a:p>
            <a:r>
              <a:rPr lang="fa-IR" sz="6000" dirty="0" smtClean="0"/>
              <a:t>هلسینکی 2(1981)</a:t>
            </a:r>
            <a:endParaRPr lang="fa-IR" sz="6000" dirty="0"/>
          </a:p>
        </p:txBody>
      </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سابقه توجه به اخلاق در پژوهش در کشور </a:t>
            </a:r>
            <a:br>
              <a:rPr lang="fa-IR" dirty="0" smtClean="0"/>
            </a:br>
            <a:endParaRPr lang="fa-IR" dirty="0"/>
          </a:p>
        </p:txBody>
      </p:sp>
      <p:sp>
        <p:nvSpPr>
          <p:cNvPr id="3" name="Content Placeholder 2"/>
          <p:cNvSpPr>
            <a:spLocks noGrp="1"/>
          </p:cNvSpPr>
          <p:nvPr>
            <p:ph idx="1"/>
          </p:nvPr>
        </p:nvSpPr>
        <p:spPr>
          <a:xfrm>
            <a:off x="457200" y="1214422"/>
            <a:ext cx="8229600" cy="4911741"/>
          </a:xfrm>
        </p:spPr>
        <p:txBody>
          <a:bodyPr>
            <a:normAutofit fontScale="92500" lnSpcReduction="20000"/>
          </a:bodyPr>
          <a:lstStyle/>
          <a:p>
            <a:pPr fontAlgn="t"/>
            <a:r>
              <a:rPr lang="fa-IR" dirty="0" smtClean="0">
                <a:cs typeface="B Nazanin" pitchFamily="2" charset="-78"/>
              </a:rPr>
              <a:t>توجه </a:t>
            </a:r>
            <a:r>
              <a:rPr lang="fa-IR" dirty="0">
                <a:cs typeface="B Nazanin" pitchFamily="2" charset="-78"/>
              </a:rPr>
              <a:t>ويژه به مقوله اخلاق در پزشكي از سال 1373 شروع شد. درسال۱۳۷۷ كميته ملي تحقيقات در پزشكی و در سال 1378</a:t>
            </a:r>
            <a:endParaRPr lang="fa-IR" dirty="0" smtClean="0">
              <a:cs typeface="B Nazanin" pitchFamily="2" charset="-78"/>
            </a:endParaRPr>
          </a:p>
          <a:p>
            <a:pPr fontAlgn="t">
              <a:buNone/>
            </a:pPr>
            <a:r>
              <a:rPr lang="fa-IR" dirty="0" smtClean="0">
                <a:cs typeface="B Nazanin" pitchFamily="2" charset="-78"/>
              </a:rPr>
              <a:t>    كميته‌هاي </a:t>
            </a:r>
            <a:r>
              <a:rPr lang="fa-IR" dirty="0">
                <a:cs typeface="B Nazanin" pitchFamily="2" charset="-78"/>
              </a:rPr>
              <a:t>منطقه‌اي اخلاق در تحقيقات در دانشگاههاي علوم پزشكي و مراكز تحقيقاتي تشكيل شد. اصول‌26گانه اخلاق در‌پژوهش كشور در سال1379و </a:t>
            </a:r>
            <a:r>
              <a:rPr lang="fa-IR" dirty="0" smtClean="0">
                <a:cs typeface="B Nazanin" pitchFamily="2" charset="-78"/>
              </a:rPr>
              <a:t>آئین </a:t>
            </a:r>
            <a:r>
              <a:rPr lang="fa-IR" dirty="0">
                <a:cs typeface="B Nazanin" pitchFamily="2" charset="-78"/>
              </a:rPr>
              <a:t>نامه اخلاق در پژوهش های علوم پزشکی </a:t>
            </a:r>
            <a:r>
              <a:rPr lang="fa-IR" dirty="0" smtClean="0">
                <a:cs typeface="B Nazanin" pitchFamily="2" charset="-78"/>
              </a:rPr>
              <a:t>در سال1383 </a:t>
            </a:r>
            <a:r>
              <a:rPr lang="fa-IR" dirty="0">
                <a:cs typeface="B Nazanin" pitchFamily="2" charset="-78"/>
              </a:rPr>
              <a:t>تدوين گردید. این آیین نامه كدهای اخلاقی حفاظت از آزمودنی انسانی در پژوهش های علوم پزشکی </a:t>
            </a:r>
            <a:r>
              <a:rPr lang="fa-IR" dirty="0" smtClean="0">
                <a:cs typeface="B Nazanin" pitchFamily="2" charset="-78"/>
              </a:rPr>
              <a:t>را شامل </a:t>
            </a:r>
            <a:r>
              <a:rPr lang="fa-IR" dirty="0">
                <a:cs typeface="B Nazanin" pitchFamily="2" charset="-78"/>
              </a:rPr>
              <a:t>مقدمه و 26 </a:t>
            </a:r>
            <a:r>
              <a:rPr lang="fa-IR" dirty="0" smtClean="0">
                <a:cs typeface="B Nazanin" pitchFamily="2" charset="-78"/>
              </a:rPr>
              <a:t>رهنمود در بر دارد که </a:t>
            </a:r>
            <a:r>
              <a:rPr lang="fa-IR" dirty="0">
                <a:cs typeface="B Nazanin" pitchFamily="2" charset="-78"/>
              </a:rPr>
              <a:t>عبارت است ازرضایت آزمودنی (15 رهنمود) سود و زیان (6 رهنمود) جبران خسارت (2 رهنمود) رازداری (1 رهنمود) انتخاب آزمودنی، گروههای خاص (5 رهنمود) گزارش نتایج تحقیق (1 رهنمود) می </a:t>
            </a:r>
            <a:r>
              <a:rPr lang="fa-IR" dirty="0" smtClean="0">
                <a:cs typeface="B Nazanin" pitchFamily="2" charset="-78"/>
              </a:rPr>
              <a:t>باشد. </a:t>
            </a:r>
            <a:r>
              <a:rPr lang="fa-IR" dirty="0">
                <a:cs typeface="B Nazanin" pitchFamily="2" charset="-78"/>
              </a:rPr>
              <a:t>تضمين كننده رعايت اين اصول (</a:t>
            </a:r>
            <a:r>
              <a:rPr lang="fa-IR" dirty="0" smtClean="0">
                <a:cs typeface="B Nazanin" pitchFamily="2" charset="-78"/>
              </a:rPr>
              <a:t>كدها)همانا تقوا،احساس </a:t>
            </a:r>
            <a:r>
              <a:rPr lang="fa-IR" dirty="0">
                <a:cs typeface="B Nazanin" pitchFamily="2" charset="-78"/>
              </a:rPr>
              <a:t>مسئوليت و تعهد اخلاقي محققين </a:t>
            </a:r>
            <a:r>
              <a:rPr lang="fa-IR" dirty="0" smtClean="0">
                <a:cs typeface="B Nazanin" pitchFamily="2" charset="-78"/>
              </a:rPr>
              <a:t>است.</a:t>
            </a:r>
          </a:p>
          <a:p>
            <a:endParaRPr lang="fa-IR" dirty="0"/>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110808"/>
          </a:xfrm>
        </p:spPr>
        <p:txBody>
          <a:bodyPr>
            <a:normAutofit fontScale="90000"/>
          </a:bodyPr>
          <a:lstStyle/>
          <a:p>
            <a:r>
              <a:rPr lang="fa-IR" sz="2700" b="1" dirty="0" smtClean="0"/>
              <a:t>كدهاي 26 گانه مصـوب كميتـه كشوري اخلاق در پژوهش هاي علوم پزشكي</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r>
              <a:rPr lang="ar-SA" dirty="0" smtClean="0"/>
              <a:t>1- </a:t>
            </a:r>
            <a:r>
              <a:rPr lang="ar-SA" dirty="0" smtClean="0"/>
              <a:t>كسب رضايت آگاهانه دركليه تحقيقاتي كه برروي آزمودني انساني انجام مي گيرد ضروري است در مورد تحقيقات مداخله اي ، كسب رضايت آگاهانه  بايد كتبي باشد.</a:t>
            </a:r>
            <a:endParaRPr lang="en-US" dirty="0" smtClean="0"/>
          </a:p>
          <a:p>
            <a:r>
              <a:rPr lang="ar-SA" dirty="0" smtClean="0"/>
              <a:t>2- ارجحيت منافع جامعه يا پيشرفت علم نمي تواند توجيهي براي قراردادن آزمودني در معرض ضرر و زيان غيرمعقول باشد و يا محدوديتي در اعمال اراده و اختيار او ايجاد نمايد. </a:t>
            </a:r>
            <a:endParaRPr lang="en-US" dirty="0" smtClean="0"/>
          </a:p>
          <a:p>
            <a:r>
              <a:rPr lang="ar-SA" dirty="0" smtClean="0"/>
              <a:t>3- كسب رضايت آگاهانه بايستي فارغ ازهرگونه اجبار ، تهديد ، تطميع و اغوا انجام گيرد ، درغيراينصورت رضايت اخذ شده باطل و هيچ اثر قانوني بر آن مترتب نيست و درصورت بروز هرگونه خسارت ، مسئوليت آن متوجه پژوهشگر خواهد بود.</a:t>
            </a:r>
            <a:endParaRPr lang="en-US" dirty="0" smtClean="0"/>
          </a:p>
          <a:p>
            <a:r>
              <a:rPr lang="ar-SA" dirty="0" smtClean="0"/>
              <a:t>4- درمواردي كه به لحاظ تشكيلاتي ، محقق موقعيتي بالاتر و موثرتر نسبت به آزمودني داشته باشد، علت انتخاب آزمودني بايد به تاييد كميته اخلاق در پژوهش رسيده و توسط فردي ثالث، رضايت آگاهانه كسب شود.</a:t>
            </a:r>
            <a:endParaRPr lang="en-US" dirty="0" smtClean="0"/>
          </a:p>
          <a:p>
            <a:r>
              <a:rPr lang="ar-SA" dirty="0" smtClean="0"/>
              <a:t>5- درانجام تحقيقات علوم پزشكي اعم از درماني و غيردرماني ، محقق مكلف است اطلاعات مربوط به روش اجراء و هدف ازانجام تحقيق ، زيان</a:t>
            </a:r>
            <a:r>
              <a:rPr lang="fa-IR" dirty="0" smtClean="0"/>
              <a:t>‌</a:t>
            </a:r>
            <a:r>
              <a:rPr lang="ar-SA" dirty="0" smtClean="0"/>
              <a:t>هاي احتمالي ،فوايد، ماهيت و مدت تحقيق را به ميــزاني كه با آزمودني ارتباط دارد به وي مفهوم نموده و به سئوالات او پاسخ هاي قانع كننده دهد و مراتب مذكور را دررضايت نامه قيد نمايد.</a:t>
            </a:r>
            <a:endParaRPr lang="en-US" dirty="0" smtClean="0"/>
          </a:p>
          <a:p>
            <a:endParaRPr lang="en-US" dirty="0"/>
          </a:p>
        </p:txBody>
      </p:sp>
    </p:spTree>
  </p:cSld>
  <p:clrMapOvr>
    <a:masterClrMapping/>
  </p:clrMapOvr>
  <p:transition>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815351"/>
          </a:xfrm>
        </p:spPr>
        <p:txBody>
          <a:bodyPr>
            <a:normAutofit fontScale="70000" lnSpcReduction="20000"/>
          </a:bodyPr>
          <a:lstStyle/>
          <a:p>
            <a:r>
              <a:rPr lang="ar-SA" dirty="0" smtClean="0"/>
              <a:t>6- درتحقيقات علوم پزشكي بايد قبل از انجام تحقيق، تمهيدات لازم (از قبيل امكانات پيشگيري، تشخيصي، درماني) فراهم گردد و درصورت بروز خسارت غيرمتعارف جبران شود. </a:t>
            </a:r>
            <a:endParaRPr lang="en-US" dirty="0" smtClean="0"/>
          </a:p>
          <a:p>
            <a:r>
              <a:rPr lang="ar-SA" dirty="0" smtClean="0"/>
              <a:t>7- نحوه ارائه گزارش يا اعلام نتيجه تحقيقات مي بايد متضمن رعايت حقوق مادي و معنوي عناصر ذيربط ( آزمودني، پژوهشگر، پژوهش و سازمان مربوطه) باشد.</a:t>
            </a:r>
            <a:endParaRPr lang="en-US" dirty="0" smtClean="0"/>
          </a:p>
          <a:p>
            <a:r>
              <a:rPr lang="ar-SA" dirty="0" smtClean="0"/>
              <a:t>8- محقق بايد به آزمودني اعلام نمايد كه مي تواند در هر زمان كه مايل باشد از شركت در تحقيق منصرف شود. بديهي است در صورت انصراف پژوهشگر مكلف است مواردي را كه ترك تحقيق، تبعات نامطلوبي نصيب آزمودني مي نمايد  به ايشان تفهيم نموده و او را حمايت كند.</a:t>
            </a:r>
            <a:endParaRPr lang="en-US" dirty="0" smtClean="0"/>
          </a:p>
          <a:p>
            <a:r>
              <a:rPr lang="ar-SA" dirty="0" smtClean="0"/>
              <a:t>9- چنانچه به نظر پژوهشگر ارائه بعضي از اطلاعات به آزمودني منجر به مخدوش شدن نتايج تحقيق گردد. عدم ارائه اين اطلاعات مي بايستي با تاييد كميته اخلاق در پژوهش باشد و ضمنا" برنامه ريزي كاملي جهت آگاهي به موقع آزمودني از آن اطلاعات تدارك ديده شود.</a:t>
            </a:r>
            <a:endParaRPr lang="en-US" dirty="0" smtClean="0"/>
          </a:p>
          <a:p>
            <a:r>
              <a:rPr lang="ar-SA" dirty="0" smtClean="0"/>
              <a:t>10- مسئوليت تفهيم اطلاعات به آزمودني به عهده محقق است در مواردي كه فرد ديگري اين اطلاعات را به آزمودني بدهد از محقق سلب مسئوليت نمي گردد. </a:t>
            </a:r>
            <a:endParaRPr lang="en-US" dirty="0" smtClean="0"/>
          </a:p>
          <a:p>
            <a:r>
              <a:rPr lang="ar-SA" dirty="0" smtClean="0"/>
              <a:t>11- شركت دادن آزمودني در پژوهش بدون ارائه اطلاعات مربوط به پژوهش ممنوع است مگر اينكه آزمودني، آگاهانه از حق خود دركسب اطلاعات صرفنظر كرده باشد.</a:t>
            </a:r>
            <a:endParaRPr lang="en-US" dirty="0" smtClean="0"/>
          </a:p>
          <a:p>
            <a:r>
              <a:rPr lang="ar-SA" dirty="0" smtClean="0"/>
              <a:t>12- درتحقيقات كارآزمايي باليني (</a:t>
            </a:r>
            <a:r>
              <a:rPr lang="en-US" dirty="0" smtClean="0"/>
              <a:t>Clinical trials</a:t>
            </a:r>
            <a:r>
              <a:rPr lang="ar-SA" dirty="0" smtClean="0"/>
              <a:t>) كه وجود دو گروه شاهد و مورد ضروري است بايستي به آزمودني ها اطلاع داد كه در تحقيقي شركت كرده اند كه ممكن است بطور تصادفي در يكي از دوگروه فوق قرار گيرند.</a:t>
            </a:r>
            <a:endParaRPr lang="en-US" dirty="0" smtClean="0"/>
          </a:p>
          <a:p>
            <a:endParaRPr lang="en-US" dirty="0"/>
          </a:p>
        </p:txBody>
      </p:sp>
    </p:spTree>
  </p:cSld>
  <p:clrMapOvr>
    <a:masterClrMapping/>
  </p:clrMapOvr>
  <p:transition>
    <p:pull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5743913"/>
          </a:xfrm>
        </p:spPr>
        <p:txBody>
          <a:bodyPr>
            <a:normAutofit fontScale="62500" lnSpcReduction="20000"/>
          </a:bodyPr>
          <a:lstStyle/>
          <a:p>
            <a:r>
              <a:rPr lang="ar-SA" dirty="0" smtClean="0"/>
              <a:t>13- درتحقيقات درماني ميزان ضرر و زيان (</a:t>
            </a:r>
            <a:r>
              <a:rPr lang="en-US" dirty="0" smtClean="0"/>
              <a:t>Risk</a:t>
            </a:r>
            <a:r>
              <a:rPr lang="ar-SA" dirty="0" smtClean="0"/>
              <a:t>) بايستي كمتر از منافع (</a:t>
            </a:r>
            <a:r>
              <a:rPr lang="en-US" dirty="0" smtClean="0"/>
              <a:t>Benefits</a:t>
            </a:r>
            <a:r>
              <a:rPr lang="ar-SA" dirty="0" smtClean="0"/>
              <a:t>) تحقيق باشد مرجع تشخيص نفع و ضرر، كميته اخلاق در پژوهش مي باشد كه پس از مشورت با متخصصان حرفه اي رشته مربوطه اعلام نظر مي نمايد.</a:t>
            </a:r>
            <a:endParaRPr lang="en-US" dirty="0" smtClean="0"/>
          </a:p>
          <a:p>
            <a:r>
              <a:rPr lang="ar-SA" dirty="0" smtClean="0"/>
              <a:t>14- درتحقيقات غيردرماني ميزان ضرر قابل پذيرش نبايستي از ميزان ضرري كه آزمودني در زندگي روزمره با آن‌ها مواجه است بيشتر باشد توضيح آنكه درمحاسبه ضرر وزيان در زندگي روزمره،  ضرورت دارد آن دسته از ضرر و زيان هايي كه آزمودني به اقتضاي موقعيت و شرايط شغلي، سني، زماني و مكاني با آن‌ها مواجه  مي باشد مستثني گردد.</a:t>
            </a:r>
            <a:endParaRPr lang="en-US" dirty="0" smtClean="0"/>
          </a:p>
          <a:p>
            <a:r>
              <a:rPr lang="ar-SA" dirty="0" smtClean="0"/>
              <a:t>15- عملي بودن، ساده بودن، راحت بودن، سريع بودن، اقتصادي بودن و مشابه آن نمي تواند توجيهي براي مواجه نمودن آزمودني با ضرر و زيان اضافي در تحقيق باشد.</a:t>
            </a:r>
            <a:endParaRPr lang="en-US" dirty="0" smtClean="0"/>
          </a:p>
          <a:p>
            <a:r>
              <a:rPr lang="ar-SA" dirty="0" smtClean="0"/>
              <a:t>16-در تحقيقاتي كه داراي زيان احتمالي بوده و آزمودنيهايي در آن‌ها مورد پژوهش قرار مي گيرند كه دچار فقر فرهنگي يا اجتماعي و يا مالي هستند. لازم است درك صحيح آزمودنيها از اين زيان</a:t>
            </a:r>
            <a:r>
              <a:rPr lang="fa-IR" dirty="0" smtClean="0"/>
              <a:t>‌</a:t>
            </a:r>
            <a:r>
              <a:rPr lang="ar-SA" dirty="0" smtClean="0"/>
              <a:t>ها، مورد تاييد كميته اخلاق در پژوهش قرار گيرد.</a:t>
            </a:r>
            <a:endParaRPr lang="en-US" dirty="0" smtClean="0"/>
          </a:p>
          <a:p>
            <a:r>
              <a:rPr lang="ar-SA" dirty="0" smtClean="0"/>
              <a:t>17-محقق موظف است كه اطلاعات مربوط به آزمودني را بعنوان راز تلقي و آن را افشاء ننموده و ضمناً شرايط عدم افشاء آن را نيز فراهم كند، مگر آنكه در اين مسير محدوديتي داشته باشد كه در اينصورت بايد قبلاً آزمودني را مطلع نمايد.</a:t>
            </a:r>
            <a:endParaRPr lang="en-US" dirty="0" smtClean="0"/>
          </a:p>
          <a:p>
            <a:r>
              <a:rPr lang="ar-SA" dirty="0" smtClean="0"/>
              <a:t>18-در مواردي كه آزمودني از نوع دارو در تحقيق بي اطلاع باشد، محقق بايستي ترتيبي اتخاذ نمايد كه در شرايط ضروري، اطلاعات مربوط به دارو را در اختيار آزمودني و يا پزشك معالج او قرار دهد.</a:t>
            </a:r>
            <a:endParaRPr lang="en-US" dirty="0" smtClean="0"/>
          </a:p>
          <a:p>
            <a:r>
              <a:rPr lang="ar-SA" dirty="0" smtClean="0"/>
              <a:t>19-هرگونه صدمه جسمي وزيان مالي كه در پي انجام تحقيق بر آزمودني تحميل شود بايستي مطابق قوانين موجود جبران گردد.</a:t>
            </a:r>
            <a:endParaRPr lang="en-US" dirty="0" smtClean="0"/>
          </a:p>
          <a:p>
            <a:r>
              <a:rPr lang="ar-SA" dirty="0" smtClean="0"/>
              <a:t>20-انجام روش هاي گوناگـون تحقيق نبايد مغاير با مـوازين ديني و فرهنگي آزمـودني وجامعه باشد.</a:t>
            </a:r>
            <a:endParaRPr lang="en-US" dirty="0" smtClean="0"/>
          </a:p>
          <a:p>
            <a:endParaRPr lang="en-US" dirty="0"/>
          </a:p>
        </p:txBody>
      </p:sp>
    </p:spTree>
  </p:cSld>
  <p:clrMapOvr>
    <a:masterClrMapping/>
  </p:clrMapOvr>
  <p:transition>
    <p:pull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00792"/>
          </a:xfrm>
        </p:spPr>
        <p:txBody>
          <a:bodyPr>
            <a:normAutofit fontScale="62500" lnSpcReduction="20000"/>
          </a:bodyPr>
          <a:lstStyle/>
          <a:p>
            <a:r>
              <a:rPr lang="ar-SA" dirty="0" smtClean="0"/>
              <a:t>21-در شرايط مساوي در روند تحقيق ـ چه از نظرنوع آزمودني و چه از نظر روش تحقيق- انتخاب آزمودني از بين زندانيان و گروههاي خاص (صغار،عقب ماندگان ذهني، مبتلايان به زوال عقل، بيماران روان پريش و جنين) از طرفي و بقيه جامعه از طرف ديگر، انتخاب اولويت به عهده كميته اخلاق در پژوهش است.</a:t>
            </a:r>
            <a:endParaRPr lang="en-US" dirty="0" smtClean="0"/>
          </a:p>
          <a:p>
            <a:r>
              <a:rPr lang="ar-SA" dirty="0" smtClean="0"/>
              <a:t>22-شركت زندانيان در تحقيقاتي كه نتايج آن منحصر به زندانيان ميشود با كسب رضايت آگاهانه كتبي بلامانع است.</a:t>
            </a:r>
            <a:endParaRPr lang="en-US" dirty="0" smtClean="0"/>
          </a:p>
          <a:p>
            <a:r>
              <a:rPr lang="ar-SA" dirty="0" smtClean="0"/>
              <a:t>23- زندانيان را به علت شرايط خاص از جمله در دسترس بودن آنان نبايد به عنوان آزمودني ترجيحي در تحقيقـات شركت داد و از طرفي نيـز نمي توان آن‌ها را از منـافع تحقيـق محـروم نمود.</a:t>
            </a:r>
            <a:endParaRPr lang="en-US" dirty="0" smtClean="0"/>
          </a:p>
          <a:p>
            <a:r>
              <a:rPr lang="ar-SA" dirty="0" smtClean="0"/>
              <a:t>24- شركت گروههاي صغار، عقب ماندگان ذهني، مبتلايان به زوال عقل و بيماران روان پريش در كليه تحقيقات به شرط كسب رضايت كتبي از ولي قانوني آن‌ها و اثبات ضرورت انجام چنين تحقيقاتي بلامانع است . در صورتيكه در ابتداي تحقيق، آزمودني، زوال عقل و يا علائم روان پريشي نداشته و در مدت انجام تحقيق مبتلا به روان پريشي (</a:t>
            </a:r>
            <a:r>
              <a:rPr lang="en-US" dirty="0" smtClean="0"/>
              <a:t>Psychotic signs</a:t>
            </a:r>
            <a:r>
              <a:rPr lang="ar-SA" dirty="0" smtClean="0"/>
              <a:t>) و يا زوال عقل گردد رضايت قبلي باطل بوده و بايد از ولي قانوني او رضايت كتبي كسب شود. آزمودنيهايي كه در ابتداي تحقيق روان پريش يا صغير بوده اند اگر در مدت انجام تحقيق به ترتيب واجد صلاحيت يا كبير شوند رضايت قبلي ولي ايشان باطل بوده و لازم است رضايت كتبي جديدي از خود ايشان كسب شود. </a:t>
            </a:r>
            <a:endParaRPr lang="en-US" dirty="0" smtClean="0"/>
          </a:p>
          <a:p>
            <a:r>
              <a:rPr lang="ar-SA" dirty="0" smtClean="0"/>
              <a:t>25- انجام تحقيقات غير درماني بر روي جنين مجاز نيست. انجام تحقيقات درماني هنگامي بر روي جنين مجاز است كه به نفع جنين و يا مادرش بوده و </a:t>
            </a:r>
            <a:r>
              <a:rPr lang="ar-SA" dirty="0" smtClean="0"/>
              <a:t>ضرري </a:t>
            </a:r>
            <a:r>
              <a:rPr lang="ar-SA" dirty="0" smtClean="0"/>
              <a:t>متوجه هيچ يك از آنان نگردد. بديهي است كسب رضايت آگاهانه كتبي از مادر و ولي قانوني جنين ضروري است.</a:t>
            </a:r>
            <a:endParaRPr lang="en-US" dirty="0" smtClean="0"/>
          </a:p>
          <a:p>
            <a:r>
              <a:rPr lang="ar-SA" dirty="0" smtClean="0"/>
              <a:t>26- انجام تحقيق بر روي جنينهاي سقط شده به شرط ضرورت و رعايت موازين قانوني بلامانع است.</a:t>
            </a:r>
            <a:endParaRPr lang="en-US" dirty="0" smtClean="0"/>
          </a:p>
          <a:p>
            <a:r>
              <a:rPr lang="ar-SA" dirty="0" smtClean="0"/>
              <a:t>در پايان شايان ذكر است كه تضمين كننده رعايت اين اصول ،‌همانا تقوا،‌احساس مسئوليت و تعهد اخلاقي در محققين محترم مي باشد</a:t>
            </a:r>
            <a:r>
              <a:rPr lang="ar-SA" dirty="0" smtClean="0"/>
              <a:t>.</a:t>
            </a:r>
            <a:endParaRPr lang="en-US" dirty="0" smtClean="0"/>
          </a:p>
        </p:txBody>
      </p:sp>
    </p:spTree>
  </p:cSld>
  <p:clrMapOvr>
    <a:masterClrMapping/>
  </p:clrMapOvr>
  <p:transition>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381000"/>
            <a:ext cx="8229600" cy="6262709"/>
          </a:xfrm>
        </p:spPr>
        <p:txBody>
          <a:bodyPr/>
          <a:lstStyle/>
          <a:p>
            <a:r>
              <a:rPr lang="fa-IR" dirty="0" smtClean="0"/>
              <a:t/>
            </a:r>
            <a:br>
              <a:rPr lang="fa-IR" dirty="0" smtClean="0"/>
            </a:br>
            <a:r>
              <a:rPr lang="fa-IR" dirty="0" smtClean="0"/>
              <a:t/>
            </a:r>
            <a:br>
              <a:rPr lang="fa-IR" dirty="0" smtClean="0"/>
            </a:br>
            <a:endParaRPr lang="fa-IR" dirty="0"/>
          </a:p>
        </p:txBody>
      </p:sp>
      <p:pic>
        <p:nvPicPr>
          <p:cNvPr id="4" name="Picture 3" descr="Paintings01.jpg"/>
          <p:cNvPicPr>
            <a:picLocks noChangeAspect="1"/>
          </p:cNvPicPr>
          <p:nvPr/>
        </p:nvPicPr>
        <p:blipFill>
          <a:blip r:embed="rId2" cstate="print"/>
          <a:stretch>
            <a:fillRect/>
          </a:stretch>
        </p:blipFill>
        <p:spPr>
          <a:xfrm>
            <a:off x="785786" y="642918"/>
            <a:ext cx="7643866" cy="5786478"/>
          </a:xfrm>
          <a:prstGeom prst="rect">
            <a:avLst/>
          </a:prstGeom>
        </p:spPr>
      </p:pic>
    </p:spTree>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موفق باشید.</a:t>
            </a:r>
            <a:endParaRPr lang="fa-IR" dirty="0"/>
          </a:p>
        </p:txBody>
      </p:sp>
      <p:pic>
        <p:nvPicPr>
          <p:cNvPr id="6" name="Content Placeholder 5" descr="terry-redlin-paintings-553-24.jpg"/>
          <p:cNvPicPr>
            <a:picLocks noGrp="1" noChangeAspect="1"/>
          </p:cNvPicPr>
          <p:nvPr>
            <p:ph idx="1"/>
          </p:nvPr>
        </p:nvPicPr>
        <p:blipFill>
          <a:blip r:embed="rId2" cstate="print"/>
          <a:stretch>
            <a:fillRect/>
          </a:stretch>
        </p:blipFill>
        <p:spPr>
          <a:xfrm>
            <a:off x="714348" y="1646238"/>
            <a:ext cx="7786742" cy="4783158"/>
          </a:xfrm>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اخلاق در پژوهش</a:t>
            </a:r>
            <a:endParaRPr lang="fa-IR" dirty="0"/>
          </a:p>
        </p:txBody>
      </p:sp>
      <p:sp>
        <p:nvSpPr>
          <p:cNvPr id="3" name="Subtitle 2"/>
          <p:cNvSpPr>
            <a:spLocks noGrp="1"/>
          </p:cNvSpPr>
          <p:nvPr>
            <p:ph type="subTitle" idx="1"/>
          </p:nvPr>
        </p:nvSpPr>
        <p:spPr/>
        <p:txBody>
          <a:bodyPr/>
          <a:lstStyle/>
          <a:p>
            <a:r>
              <a:rPr lang="fa-IR" dirty="0" smtClean="0"/>
              <a:t>دکتر رامین آذربهرام</a:t>
            </a:r>
            <a:endParaRPr lang="fa-IR" dirty="0"/>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5728"/>
            <a:ext cx="8858280" cy="6072230"/>
          </a:xfrm>
          <a:effectLst>
            <a:outerShdw blurRad="50800" dist="38100" dir="5400000" algn="t" rotWithShape="0">
              <a:prstClr val="black">
                <a:alpha val="40000"/>
              </a:prstClr>
            </a:outerShdw>
          </a:effectLst>
        </p:spPr>
        <p:txBody>
          <a:bodyPr wrap="square">
            <a:normAutofit/>
          </a:bodyPr>
          <a:lstStyle/>
          <a:p>
            <a:r>
              <a:rPr lang="fa-IR" sz="4000" dirty="0">
                <a:cs typeface="B Nazanin" pitchFamily="2" charset="-78"/>
              </a:rPr>
              <a:t>پژوهش دارای دو وجه است: روش و اخلاق. </a:t>
            </a:r>
            <a:endParaRPr lang="fa-IR" sz="4000" dirty="0" smtClean="0">
              <a:cs typeface="B Nazanin" pitchFamily="2" charset="-78"/>
            </a:endParaRPr>
          </a:p>
          <a:p>
            <a:r>
              <a:rPr lang="fa-IR" sz="4000" dirty="0" smtClean="0">
                <a:cs typeface="B Nazanin" pitchFamily="2" charset="-78"/>
              </a:rPr>
              <a:t>اخلاق </a:t>
            </a:r>
            <a:r>
              <a:rPr lang="fa-IR" sz="4000" dirty="0">
                <a:cs typeface="B Nazanin" pitchFamily="2" charset="-78"/>
              </a:rPr>
              <a:t>پژوهش دو روى‏آوردِ فردگرايانه و سازمان‏نگر دارد</a:t>
            </a:r>
            <a:r>
              <a:rPr lang="fa-IR" sz="4000" dirty="0" smtClean="0">
                <a:cs typeface="B Nazanin" pitchFamily="2" charset="-78"/>
              </a:rPr>
              <a:t>.</a:t>
            </a:r>
          </a:p>
          <a:p>
            <a:r>
              <a:rPr lang="fa-IR" sz="4000" dirty="0" smtClean="0">
                <a:cs typeface="B Nazanin" pitchFamily="2" charset="-78"/>
              </a:rPr>
              <a:t> </a:t>
            </a:r>
            <a:r>
              <a:rPr lang="fa-IR" sz="4000" dirty="0">
                <a:cs typeface="B Nazanin" pitchFamily="2" charset="-78"/>
              </a:rPr>
              <a:t>در روى‏آوردِ نخست بر مسئوليت‏هاى پژوهشگر به عنوان شخصيت حقيقى تأكيد مى‏شود و در روى‏آوردِ دوم بر </a:t>
            </a:r>
            <a:r>
              <a:rPr lang="fa-IR" sz="4000" dirty="0" smtClean="0">
                <a:cs typeface="B Nazanin" pitchFamily="2" charset="-78"/>
              </a:rPr>
              <a:t>مسئوليت</a:t>
            </a:r>
            <a:r>
              <a:rPr lang="fa-IR" sz="4000" dirty="0">
                <a:cs typeface="B Nazanin" pitchFamily="2" charset="-78"/>
              </a:rPr>
              <a:t>‏هاى اخلاقى مؤسسه‏هاى پژوهشى تأكيد مى‏گردد. </a:t>
            </a:r>
            <a:endParaRPr lang="fa-IR" sz="4000" dirty="0" smtClean="0">
              <a:cs typeface="B Nazanin" pitchFamily="2" charset="-78"/>
            </a:endParaRPr>
          </a:p>
          <a:p>
            <a:r>
              <a:rPr lang="fa-IR" sz="4000" dirty="0" smtClean="0">
                <a:cs typeface="B Nazanin" pitchFamily="2" charset="-78"/>
              </a:rPr>
              <a:t>اخلاق </a:t>
            </a:r>
            <a:r>
              <a:rPr lang="fa-IR" sz="4000" dirty="0">
                <a:cs typeface="B Nazanin" pitchFamily="2" charset="-78"/>
              </a:rPr>
              <a:t>پژوهش شاخه‏اى از اخلاق حرفه‏اى است كه به بررسى مسائل اخلاقى در حرفه پژوهش مى‏پردازد. </a:t>
            </a:r>
            <a:endParaRPr lang="fa-IR" sz="4000" dirty="0" smtClean="0">
              <a:cs typeface="B Nazanin" pitchFamily="2" charset="-78"/>
            </a:endParaRP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8643998" cy="6072230"/>
          </a:xfrm>
        </p:spPr>
        <p:txBody>
          <a:bodyPr>
            <a:normAutofit fontScale="85000" lnSpcReduction="10000"/>
          </a:bodyPr>
          <a:lstStyle/>
          <a:p>
            <a:pPr fontAlgn="t"/>
            <a:r>
              <a:rPr lang="fa-IR" dirty="0">
                <a:cs typeface="B Nazanin" pitchFamily="2" charset="-78"/>
              </a:rPr>
              <a:t>فضایل اخلاقی در پژوهش</a:t>
            </a:r>
            <a:endParaRPr lang="fa-IR" dirty="0" smtClean="0">
              <a:cs typeface="B Nazanin" pitchFamily="2" charset="-78"/>
            </a:endParaRPr>
          </a:p>
          <a:p>
            <a:pPr fontAlgn="t"/>
            <a:r>
              <a:rPr lang="fa-IR" dirty="0" smtClean="0">
                <a:cs typeface="B Nazanin" pitchFamily="2" charset="-78"/>
              </a:rPr>
              <a:t>صداقت كامل:پژوهشگر </a:t>
            </a:r>
            <a:r>
              <a:rPr lang="fa-IR" dirty="0">
                <a:cs typeface="B Nazanin" pitchFamily="2" charset="-78"/>
              </a:rPr>
              <a:t>بايد آنچه را </a:t>
            </a:r>
            <a:r>
              <a:rPr lang="fa-IR" dirty="0" smtClean="0">
                <a:cs typeface="B Nazanin" pitchFamily="2" charset="-78"/>
              </a:rPr>
              <a:t>واقعاً </a:t>
            </a:r>
            <a:r>
              <a:rPr lang="fa-IR" dirty="0">
                <a:cs typeface="B Nazanin" pitchFamily="2" charset="-78"/>
              </a:rPr>
              <a:t>از كار پژوهشي خود به دست آورده عيناً منعكس سازد و از دخل و تصرف آن </a:t>
            </a:r>
            <a:r>
              <a:rPr lang="fa-IR" dirty="0" smtClean="0">
                <a:cs typeface="B Nazanin" pitchFamily="2" charset="-78"/>
              </a:rPr>
              <a:t>بپرهيزد</a:t>
            </a:r>
            <a:r>
              <a:rPr lang="fa-IR" dirty="0">
                <a:cs typeface="B Nazanin" pitchFamily="2" charset="-78"/>
              </a:rPr>
              <a:t>. اموري مثل تغيير داده ها، تغيير و دستكاري نتيجه طرح و پنهان سازي غيراخلاقي است</a:t>
            </a:r>
            <a:r>
              <a:rPr lang="fa-IR" dirty="0" smtClean="0">
                <a:cs typeface="B Nazanin" pitchFamily="2" charset="-78"/>
              </a:rPr>
              <a:t>. </a:t>
            </a:r>
          </a:p>
          <a:p>
            <a:pPr fontAlgn="t"/>
            <a:r>
              <a:rPr lang="fa-IR" dirty="0" smtClean="0">
                <a:cs typeface="B Nazanin" pitchFamily="2" charset="-78"/>
              </a:rPr>
              <a:t>امانتداري: </a:t>
            </a:r>
            <a:r>
              <a:rPr lang="fa-IR" dirty="0">
                <a:cs typeface="B Nazanin" pitchFamily="2" charset="-78"/>
              </a:rPr>
              <a:t>امانتداري ركن اساسي اخلاق پژوهشگري است. پژوهشگر موظف است كه اگر اطلاعات او مأخذي دارد و از جاي ديگري گرفته به احترام زحمات ديگران به ذكر مأخذ اطلاعات بپردازد.</a:t>
            </a:r>
            <a:endParaRPr lang="fa-IR" dirty="0" smtClean="0">
              <a:cs typeface="B Nazanin" pitchFamily="2" charset="-78"/>
            </a:endParaRPr>
          </a:p>
          <a:p>
            <a:pPr fontAlgn="t"/>
            <a:r>
              <a:rPr lang="fa-IR" dirty="0">
                <a:cs typeface="B Nazanin" pitchFamily="2" charset="-78"/>
              </a:rPr>
              <a:t>‌ شجاعت وشهامت در پژوهش </a:t>
            </a:r>
            <a:r>
              <a:rPr lang="fa-IR" dirty="0" smtClean="0">
                <a:cs typeface="B Nazanin" pitchFamily="2" charset="-78"/>
              </a:rPr>
              <a:t>: </a:t>
            </a:r>
            <a:r>
              <a:rPr lang="fa-IR" dirty="0">
                <a:cs typeface="B Nazanin" pitchFamily="2" charset="-78"/>
              </a:rPr>
              <a:t>شجاعت و دقت اهميت فراواني در پژوهش دارد. پژوهشگر بايد در زمينه اي كه تحقيق مي كند مطالعات عميق و وسيع داشته باشد و به علاوه بايد مطالعات خود را با دقت انجام دهد، زيرا در غير اين صورت نتيجه تحقيق او گمراه كننده خواهد بود. </a:t>
            </a:r>
            <a:endParaRPr lang="fa-IR" dirty="0" smtClean="0">
              <a:cs typeface="B Nazanin" pitchFamily="2" charset="-78"/>
            </a:endParaRPr>
          </a:p>
          <a:p>
            <a:pPr fontAlgn="t"/>
            <a:r>
              <a:rPr lang="fa-IR" dirty="0">
                <a:cs typeface="B Nazanin" pitchFamily="2" charset="-78"/>
              </a:rPr>
              <a:t>رعايت اصول نقد علمي و نقدپذيري از موارد مطرح شده </a:t>
            </a:r>
            <a:r>
              <a:rPr lang="fa-IR" dirty="0" smtClean="0">
                <a:cs typeface="B Nazanin" pitchFamily="2" charset="-78"/>
              </a:rPr>
              <a:t>دراخلاق پژوهشگري </a:t>
            </a:r>
            <a:r>
              <a:rPr lang="fa-IR" dirty="0">
                <a:cs typeface="B Nazanin" pitchFamily="2" charset="-78"/>
              </a:rPr>
              <a:t>است زيرا ارائه نقد شخصي به جاي نقد علمي با اخلاق پژوهشگري منافات جدي دارد. </a:t>
            </a:r>
            <a:endParaRPr lang="fa-IR" dirty="0" smtClean="0">
              <a:cs typeface="B Nazanin" pitchFamily="2" charset="-78"/>
            </a:endParaRPr>
          </a:p>
          <a:p>
            <a:pPr fontAlgn="t"/>
            <a:r>
              <a:rPr lang="fa-IR" dirty="0">
                <a:cs typeface="B Nazanin" pitchFamily="2" charset="-78"/>
              </a:rPr>
              <a:t>دوري از جهت </a:t>
            </a:r>
            <a:r>
              <a:rPr lang="fa-IR" dirty="0" smtClean="0">
                <a:cs typeface="B Nazanin" pitchFamily="2" charset="-78"/>
              </a:rPr>
              <a:t>گيري: </a:t>
            </a:r>
            <a:r>
              <a:rPr lang="fa-IR" dirty="0">
                <a:cs typeface="B Nazanin" pitchFamily="2" charset="-78"/>
              </a:rPr>
              <a:t>پژوهشگر در مرحله توليد دانش نبايد آگاهانه تحت تأثير پيش داوري و اصول غيرمنطقي قرار گيرد. </a:t>
            </a:r>
            <a:endParaRPr lang="fa-IR" dirty="0" smtClean="0">
              <a:cs typeface="B Nazanin" pitchFamily="2" charset="-78"/>
            </a:endParaRPr>
          </a:p>
          <a:p>
            <a:endParaRPr lang="fa-IR" dirty="0"/>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o7h8chyhoiipwb7fu97.jpg"/>
          <p:cNvPicPr>
            <a:picLocks noGrp="1" noChangeAspect="1"/>
          </p:cNvPicPr>
          <p:nvPr>
            <p:ph idx="1"/>
          </p:nvPr>
        </p:nvPicPr>
        <p:blipFill>
          <a:blip r:embed="rId2" cstate="print"/>
          <a:stretch>
            <a:fillRect/>
          </a:stretch>
        </p:blipFill>
        <p:spPr>
          <a:xfrm>
            <a:off x="1057275" y="933450"/>
            <a:ext cx="7029450" cy="4991100"/>
          </a:xfrm>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286544"/>
          </a:xfrm>
        </p:spPr>
        <p:txBody>
          <a:bodyPr>
            <a:normAutofit lnSpcReduction="10000"/>
          </a:bodyPr>
          <a:lstStyle/>
          <a:p>
            <a:pPr fontAlgn="t"/>
            <a:r>
              <a:rPr lang="fa-IR" dirty="0">
                <a:cs typeface="B Nazanin" pitchFamily="2" charset="-78"/>
              </a:rPr>
              <a:t>اهم مسائلي كه بايد كه در هر تحقيق مدنظر قرار </a:t>
            </a:r>
            <a:r>
              <a:rPr lang="fa-IR" dirty="0" smtClean="0">
                <a:cs typeface="B Nazanin" pitchFamily="2" charset="-78"/>
              </a:rPr>
              <a:t>گيرد: </a:t>
            </a:r>
          </a:p>
          <a:p>
            <a:pPr fontAlgn="t"/>
            <a:r>
              <a:rPr lang="fa-IR" dirty="0">
                <a:cs typeface="B Nazanin" pitchFamily="2" charset="-78"/>
              </a:rPr>
              <a:t>1- توجه به </a:t>
            </a:r>
            <a:r>
              <a:rPr lang="fa-IR" dirty="0" smtClean="0">
                <a:cs typeface="B Nazanin" pitchFamily="2" charset="-78"/>
              </a:rPr>
              <a:t>اولويت ها </a:t>
            </a:r>
            <a:r>
              <a:rPr lang="fa-IR" dirty="0">
                <a:cs typeface="B Nazanin" pitchFamily="2" charset="-78"/>
              </a:rPr>
              <a:t>و نيازهاي اصلي </a:t>
            </a:r>
            <a:endParaRPr lang="fa-IR" dirty="0" smtClean="0">
              <a:cs typeface="B Nazanin" pitchFamily="2" charset="-78"/>
            </a:endParaRPr>
          </a:p>
          <a:p>
            <a:pPr fontAlgn="t"/>
            <a:r>
              <a:rPr lang="fa-IR" dirty="0">
                <a:cs typeface="B Nazanin" pitchFamily="2" charset="-78"/>
              </a:rPr>
              <a:t>2- در مرحله انتخاب موضوع تحقيق و بيان مسئله </a:t>
            </a:r>
            <a:endParaRPr lang="fa-IR" dirty="0" smtClean="0">
              <a:cs typeface="B Nazanin" pitchFamily="2" charset="-78"/>
            </a:endParaRPr>
          </a:p>
          <a:p>
            <a:pPr fontAlgn="t"/>
            <a:r>
              <a:rPr lang="fa-IR" dirty="0" smtClean="0">
                <a:cs typeface="B Nazanin" pitchFamily="2" charset="-78"/>
              </a:rPr>
              <a:t>پذيرش </a:t>
            </a:r>
            <a:r>
              <a:rPr lang="fa-IR" dirty="0">
                <a:cs typeface="B Nazanin" pitchFamily="2" charset="-78"/>
              </a:rPr>
              <a:t>موضوع پژوهش توسط جمعيت مورد مطالعه </a:t>
            </a:r>
            <a:endParaRPr lang="fa-IR" dirty="0" smtClean="0">
              <a:cs typeface="B Nazanin" pitchFamily="2" charset="-78"/>
            </a:endParaRPr>
          </a:p>
          <a:p>
            <a:pPr fontAlgn="t"/>
            <a:r>
              <a:rPr lang="fa-IR" dirty="0">
                <a:cs typeface="B Nazanin" pitchFamily="2" charset="-78"/>
              </a:rPr>
              <a:t>در نظر گرفتن باورها، رفتار و سنتهاي جامعه </a:t>
            </a:r>
            <a:endParaRPr lang="fa-IR" dirty="0" smtClean="0">
              <a:cs typeface="B Nazanin" pitchFamily="2" charset="-78"/>
            </a:endParaRPr>
          </a:p>
          <a:p>
            <a:pPr fontAlgn="t"/>
            <a:r>
              <a:rPr lang="fa-IR" dirty="0">
                <a:cs typeface="B Nazanin" pitchFamily="2" charset="-78"/>
              </a:rPr>
              <a:t>ارائه درست داده‏هاي ديگران</a:t>
            </a:r>
            <a:endParaRPr lang="fa-IR" dirty="0" smtClean="0">
              <a:cs typeface="B Nazanin" pitchFamily="2" charset="-78"/>
            </a:endParaRPr>
          </a:p>
          <a:p>
            <a:pPr fontAlgn="t"/>
            <a:r>
              <a:rPr lang="fa-IR" dirty="0">
                <a:cs typeface="B Nazanin" pitchFamily="2" charset="-78"/>
              </a:rPr>
              <a:t>3- در مرحله بازنگري مدارك موجود </a:t>
            </a:r>
            <a:endParaRPr lang="fa-IR" dirty="0" smtClean="0">
              <a:cs typeface="B Nazanin" pitchFamily="2" charset="-78"/>
            </a:endParaRPr>
          </a:p>
          <a:p>
            <a:pPr fontAlgn="t"/>
            <a:r>
              <a:rPr lang="fa-IR" dirty="0">
                <a:cs typeface="B Nazanin" pitchFamily="2" charset="-78"/>
              </a:rPr>
              <a:t>رعايت صداقت و امانت علمي </a:t>
            </a:r>
            <a:endParaRPr lang="fa-IR" dirty="0" smtClean="0">
              <a:cs typeface="B Nazanin" pitchFamily="2" charset="-78"/>
            </a:endParaRPr>
          </a:p>
          <a:p>
            <a:pPr fontAlgn="t"/>
            <a:r>
              <a:rPr lang="fa-IR" dirty="0">
                <a:cs typeface="B Nazanin" pitchFamily="2" charset="-78"/>
              </a:rPr>
              <a:t>رعايت بي طرفي و پرهيز از گرايشهاي خاص </a:t>
            </a:r>
            <a:endParaRPr lang="fa-IR" dirty="0" smtClean="0">
              <a:cs typeface="B Nazanin" pitchFamily="2" charset="-78"/>
            </a:endParaRPr>
          </a:p>
          <a:p>
            <a:pPr fontAlgn="t"/>
            <a:r>
              <a:rPr lang="fa-IR" dirty="0">
                <a:cs typeface="B Nazanin" pitchFamily="2" charset="-78"/>
              </a:rPr>
              <a:t>ذكر اطلاعاتي كه ممكن است با نظر پژوهنده موافق نباشد </a:t>
            </a:r>
            <a:endParaRPr lang="fa-IR" dirty="0" smtClean="0">
              <a:cs typeface="B Nazanin" pitchFamily="2" charset="-78"/>
            </a:endParaRPr>
          </a:p>
          <a:p>
            <a:pPr fontAlgn="t"/>
            <a:r>
              <a:rPr lang="fa-IR" dirty="0">
                <a:cs typeface="B Nazanin" pitchFamily="2" charset="-78"/>
              </a:rPr>
              <a:t>ذكر نام ساير پژوهشگراني كه در همان زمينه تحقيقاتي انجام داده‏اند </a:t>
            </a:r>
            <a:endParaRPr lang="fa-IR" dirty="0" smtClean="0">
              <a:cs typeface="B Nazanin" pitchFamily="2" charset="-78"/>
            </a:endParaRPr>
          </a:p>
          <a:p>
            <a:pPr fontAlgn="t"/>
            <a:r>
              <a:rPr lang="fa-IR" dirty="0">
                <a:cs typeface="B Nazanin" pitchFamily="2" charset="-78"/>
              </a:rPr>
              <a:t>عدم استفاده از منابع مشكوك و فاقد اعتبار لازم</a:t>
            </a:r>
            <a:endParaRPr lang="fa-IR" dirty="0" smtClean="0">
              <a:cs typeface="B Nazanin" pitchFamily="2" charset="-78"/>
            </a:endParaRPr>
          </a:p>
          <a:p>
            <a:endParaRPr lang="fa-IR" dirty="0"/>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815351"/>
          </a:xfrm>
        </p:spPr>
        <p:txBody>
          <a:bodyPr>
            <a:normAutofit fontScale="85000" lnSpcReduction="20000"/>
          </a:bodyPr>
          <a:lstStyle/>
          <a:p>
            <a:pPr fontAlgn="t"/>
            <a:r>
              <a:rPr lang="fa-IR" dirty="0" smtClean="0"/>
              <a:t>3</a:t>
            </a:r>
            <a:r>
              <a:rPr lang="fa-IR" dirty="0" smtClean="0">
                <a:cs typeface="B Nazanin" pitchFamily="2" charset="-78"/>
              </a:rPr>
              <a:t>- در مرحله برنامه‏ريزي و اجراي تحقيق</a:t>
            </a:r>
          </a:p>
          <a:p>
            <a:pPr fontAlgn="t"/>
            <a:r>
              <a:rPr lang="fa-IR" dirty="0" smtClean="0">
                <a:cs typeface="B Nazanin" pitchFamily="2" charset="-78"/>
              </a:rPr>
              <a:t>استفاده از جديدترين روشهاي تحقيق جهت اخذ نتيجه</a:t>
            </a:r>
          </a:p>
          <a:p>
            <a:pPr fontAlgn="t"/>
            <a:r>
              <a:rPr lang="fa-IR" dirty="0" smtClean="0">
                <a:cs typeface="B Nazanin" pitchFamily="2" charset="-78"/>
              </a:rPr>
              <a:t>عدم استفاده انحصاري از روشهايي كه با خواسته‏هاي پژوهشگر همسو شود.</a:t>
            </a:r>
          </a:p>
          <a:p>
            <a:pPr fontAlgn="t"/>
            <a:r>
              <a:rPr lang="fa-IR" dirty="0" smtClean="0">
                <a:cs typeface="B Nazanin" pitchFamily="2" charset="-78"/>
              </a:rPr>
              <a:t>4- در زمينه نيروي انساني ومديريت</a:t>
            </a:r>
          </a:p>
          <a:p>
            <a:pPr fontAlgn="t"/>
            <a:r>
              <a:rPr lang="fa-IR" dirty="0" smtClean="0">
                <a:cs typeface="B Nazanin" pitchFamily="2" charset="-78"/>
              </a:rPr>
              <a:t>توجه به رفاه اعضاي گروه تحقيقاتي و اجتناب از ايجاد ناراحتي براي آنان.</a:t>
            </a:r>
          </a:p>
          <a:p>
            <a:pPr fontAlgn="t"/>
            <a:r>
              <a:rPr lang="fa-IR" dirty="0" smtClean="0">
                <a:cs typeface="B Nazanin" pitchFamily="2" charset="-78"/>
              </a:rPr>
              <a:t>مراقبت به منظور جلوگيري از سوء استفاده اعضاي گروه تحقيقاتي از افراد يا اجتماع مورد بررسي</a:t>
            </a:r>
          </a:p>
          <a:p>
            <a:pPr fontAlgn="t"/>
            <a:r>
              <a:rPr lang="fa-IR" dirty="0" smtClean="0">
                <a:cs typeface="B Nazanin" pitchFamily="2" charset="-78"/>
              </a:rPr>
              <a:t>دقت در حسن استفاده از بودجه و وسايل</a:t>
            </a:r>
          </a:p>
          <a:p>
            <a:pPr fontAlgn="t"/>
            <a:r>
              <a:rPr lang="fa-IR" dirty="0" smtClean="0">
                <a:cs typeface="B Nazanin" pitchFamily="2" charset="-78"/>
              </a:rPr>
              <a:t>5- در مرحله تجزيه و تحليل، گزارش و انتشار نتايج </a:t>
            </a:r>
          </a:p>
          <a:p>
            <a:pPr fontAlgn="t"/>
            <a:r>
              <a:rPr lang="fa-IR" dirty="0" smtClean="0">
                <a:cs typeface="B Nazanin" pitchFamily="2" charset="-78"/>
              </a:rPr>
              <a:t>رعايت صداقت هنگام تجزيه و تحليل نتايج و عدم تحريف دستاوردها در جهتي كه با خواسته‏هاي پژوهشگر همسو شود. </a:t>
            </a:r>
          </a:p>
          <a:p>
            <a:pPr fontAlgn="t"/>
            <a:r>
              <a:rPr lang="fa-IR" dirty="0" smtClean="0">
                <a:cs typeface="B Nazanin" pitchFamily="2" charset="-78"/>
              </a:rPr>
              <a:t>محرمانه نگه‏داشتن اطلاعات و نام افراد مورد بررسي </a:t>
            </a:r>
          </a:p>
          <a:p>
            <a:pPr fontAlgn="t"/>
            <a:r>
              <a:rPr lang="fa-IR" dirty="0" smtClean="0">
                <a:cs typeface="B Nazanin" pitchFamily="2" charset="-78"/>
              </a:rPr>
              <a:t>انتشار نتايج به زبان ساده به گونه‏اي كه نتايج حاصله قابل استفاده كليه دست اندركاران باشد. </a:t>
            </a:r>
          </a:p>
          <a:p>
            <a:pPr fontAlgn="t"/>
            <a:r>
              <a:rPr lang="fa-IR" dirty="0" smtClean="0">
                <a:cs typeface="B Nazanin" pitchFamily="2" charset="-78"/>
              </a:rPr>
              <a:t>رعايت حرمت افراد يا اجتماع هنگام بحث و تفسير نتايج </a:t>
            </a:r>
          </a:p>
          <a:p>
            <a:pPr fontAlgn="t"/>
            <a:r>
              <a:rPr lang="fa-IR" dirty="0" smtClean="0">
                <a:cs typeface="B Nazanin" pitchFamily="2" charset="-78"/>
              </a:rPr>
              <a:t>در اختيار گذاردن نتايج به مسئولان در سطوح مختلف</a:t>
            </a:r>
          </a:p>
          <a:p>
            <a:pPr>
              <a:buNone/>
            </a:pPr>
            <a:endParaRPr lang="fa-IR" dirty="0"/>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0%20~1.JPG"/>
          <p:cNvPicPr>
            <a:picLocks noGrp="1" noChangeAspect="1"/>
          </p:cNvPicPr>
          <p:nvPr>
            <p:ph idx="1"/>
          </p:nvPr>
        </p:nvPicPr>
        <p:blipFill>
          <a:blip r:embed="rId2" cstate="print"/>
          <a:stretch>
            <a:fillRect/>
          </a:stretch>
        </p:blipFill>
        <p:spPr>
          <a:xfrm>
            <a:off x="790575" y="500063"/>
            <a:ext cx="7562849" cy="5672137"/>
          </a:xfrm>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71</TotalTime>
  <Words>1840</Words>
  <Application>Microsoft Office PowerPoint</Application>
  <PresentationFormat>On-screen Show (4:3)</PresentationFormat>
  <Paragraphs>77</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Foundry</vt:lpstr>
      <vt:lpstr>بسم الله الرحمن الرحیم</vt:lpstr>
      <vt:lpstr>  </vt:lpstr>
      <vt:lpstr>اخلاق در پژوهش</vt:lpstr>
      <vt:lpstr>Slide 4</vt:lpstr>
      <vt:lpstr>Slide 5</vt:lpstr>
      <vt:lpstr>Slide 6</vt:lpstr>
      <vt:lpstr>Slide 7</vt:lpstr>
      <vt:lpstr>Slide 8</vt:lpstr>
      <vt:lpstr>Slide 9</vt:lpstr>
      <vt:lpstr>Slide 10</vt:lpstr>
      <vt:lpstr>Slide 11</vt:lpstr>
      <vt:lpstr>آزمایشات ژاپنی ها روی زندانیان</vt:lpstr>
      <vt:lpstr>آزمایشات روس ها درمورد سموم</vt:lpstr>
      <vt:lpstr>معاهدات بین المللی</vt:lpstr>
      <vt:lpstr>سابقه توجه به اخلاق در پژوهش در کشور  </vt:lpstr>
      <vt:lpstr>كدهاي 26 گانه مصـوب كميتـه كشوري اخلاق در پژوهش هاي علوم پزشكي </vt:lpstr>
      <vt:lpstr>Slide 17</vt:lpstr>
      <vt:lpstr>Slide 18</vt:lpstr>
      <vt:lpstr>Slide 19</vt:lpstr>
      <vt:lpstr>موفق باشید.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اخلاق در پژوهش</dc:title>
  <dc:creator>azarbahram</dc:creator>
  <cp:lastModifiedBy>r.azarbahram</cp:lastModifiedBy>
  <cp:revision>18</cp:revision>
  <dcterms:created xsi:type="dcterms:W3CDTF">2013-12-29T05:13:30Z</dcterms:created>
  <dcterms:modified xsi:type="dcterms:W3CDTF">2014-05-26T05:39:34Z</dcterms:modified>
</cp:coreProperties>
</file>